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3"/>
    <p:sldId id="323" r:id="rId4"/>
    <p:sldId id="321" r:id="rId5"/>
    <p:sldId id="265" r:id="rId6"/>
    <p:sldId id="362" r:id="rId7"/>
    <p:sldId id="289" r:id="rId8"/>
    <p:sldId id="266" r:id="rId9"/>
    <p:sldId id="268" r:id="rId10"/>
    <p:sldId id="267" r:id="rId11"/>
    <p:sldId id="277" r:id="rId12"/>
    <p:sldId id="278" r:id="rId13"/>
    <p:sldId id="256" r:id="rId14"/>
    <p:sldId id="257" r:id="rId15"/>
    <p:sldId id="259" r:id="rId16"/>
    <p:sldId id="262" r:id="rId17"/>
    <p:sldId id="269" r:id="rId18"/>
    <p:sldId id="281" r:id="rId19"/>
    <p:sldId id="279" r:id="rId20"/>
    <p:sldId id="282" r:id="rId21"/>
    <p:sldId id="287" r:id="rId22"/>
    <p:sldId id="288" r:id="rId23"/>
    <p:sldId id="305" r:id="rId24"/>
    <p:sldId id="306" r:id="rId25"/>
    <p:sldId id="307" r:id="rId26"/>
    <p:sldId id="309" r:id="rId27"/>
    <p:sldId id="311" r:id="rId28"/>
    <p:sldId id="312" r:id="rId29"/>
    <p:sldId id="317" r:id="rId30"/>
    <p:sldId id="318" r:id="rId31"/>
    <p:sldId id="319" r:id="rId32"/>
    <p:sldId id="315" r:id="rId33"/>
    <p:sldId id="313" r:id="rId34"/>
    <p:sldId id="314" r:id="rId35"/>
    <p:sldId id="354" r:id="rId36"/>
    <p:sldId id="359" r:id="rId37"/>
    <p:sldId id="360" r:id="rId38"/>
    <p:sldId id="356" r:id="rId39"/>
    <p:sldId id="357" r:id="rId40"/>
    <p:sldId id="363" r:id="rId41"/>
    <p:sldId id="358" r:id="rId42"/>
  </p:sldIdLst>
  <p:sldSz cx="12192000" cy="6858000"/>
  <p:notesSz cx="6858000" cy="9144000"/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LL" id="{4d1c8c0a-4b64-4095-b889-9e00a24ad61b}">
          <p14:sldIdLst>
            <p14:sldId id="258"/>
            <p14:sldId id="323"/>
            <p14:sldId id="321"/>
            <p14:sldId id="265"/>
            <p14:sldId id="362"/>
            <p14:sldId id="289"/>
          </p14:sldIdLst>
        </p14:section>
        <p14:section name="[CVPR'24]WHAM: Reconstructing World-grounded Humans with Accurate 3D Motion" id="{ba7ce79d-b5f9-4676-b4e1-f8985ce631ce}">
          <p14:sldIdLst>
            <p14:sldId id="266"/>
            <p14:sldId id="268"/>
            <p14:sldId id="267"/>
            <p14:sldId id="277"/>
            <p14:sldId id="278"/>
          </p14:sldIdLst>
        </p14:section>
        <p14:section name="[CVPR'24]Reconstructing Hands in 3D with Transformers(HAMER)" id="{93ff4bba-37da-416d-855f-e07275affaa5}">
          <p14:sldIdLst>
            <p14:sldId id="256"/>
            <p14:sldId id="257"/>
            <p14:sldId id="259"/>
            <p14:sldId id="262"/>
          </p14:sldIdLst>
        </p14:section>
        <p14:section name="[IEEE Trans. PAMI'23]ViTPose++: Vision Transformer for Generic Body Pose Estimation" id="{1a79858b-80eb-4737-85b2-ca79a67155c8}">
          <p14:sldIdLst>
            <p14:sldId id="269"/>
            <p14:sldId id="281"/>
            <p14:sldId id="279"/>
            <p14:sldId id="282"/>
          </p14:sldIdLst>
        </p14:section>
        <p14:section name="[SIGGRAPH ASIA'17]Embodied hands-Modeling and capturing hands and bodies together(MANO)" id="{071930c6-39bc-47d1-8254-97b452635706}">
          <p14:sldIdLst>
            <p14:sldId id="287"/>
            <p14:sldId id="288"/>
          </p14:sldIdLst>
        </p14:section>
        <p14:section name="[ICCV'21]CPF: Learning a Contact Potential Field to Model the Hand-Object Interaction(A-MANO)&#13;" id="{af5fb101-ef19-4e87-ae28-d1b13425d978}">
          <p14:sldIdLst>
            <p14:sldId id="305"/>
            <p14:sldId id="306"/>
            <p14:sldId id="307"/>
            <p14:sldId id="309"/>
            <p14:sldId id="311"/>
            <p14:sldId id="312"/>
            <p14:sldId id="317"/>
            <p14:sldId id="318"/>
            <p14:sldId id="319"/>
            <p14:sldId id="315"/>
            <p14:sldId id="313"/>
            <p14:sldId id="314"/>
          </p14:sldIdLst>
        </p14:section>
        <p14:section name="[ICRA'23] DexGraspNet: A Large-Scale Robotic Dexterous Grasp Dataset for General Objects Based on Simulation&#13;" id="{250b178f-63f4-47f4-84c9-ed99ba585e23}">
          <p14:sldIdLst>
            <p14:sldId id="354"/>
            <p14:sldId id="359"/>
            <p14:sldId id="360"/>
          </p14:sldIdLst>
        </p14:section>
        <p14:section name="[CVPR'24]MS-MANO: Enabling Hand Pose Tracking with Biomechanical Constraints&#13;" id="{af807347-8d55-4eab-b4ec-5338657b964b}">
          <p14:sldIdLst>
            <p14:sldId id="356"/>
            <p14:sldId id="357"/>
            <p14:sldId id="363"/>
            <p14:sldId id="35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6" Type="http://schemas.openxmlformats.org/officeDocument/2006/relationships/tags" Target="tags/tag1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624965" y="1644015"/>
            <a:ext cx="90309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3D POSE </a:t>
            </a:r>
            <a:r>
              <a:rPr lang="en-US" altLang="zh-CN" sz="3600"/>
              <a:t>based Computer Vision in Robotics</a:t>
            </a:r>
            <a:endParaRPr lang="en-US" altLang="zh-CN" sz="3600"/>
          </a:p>
        </p:txBody>
      </p:sp>
      <p:sp>
        <p:nvSpPr>
          <p:cNvPr id="5" name="文本框 4"/>
          <p:cNvSpPr txBox="1"/>
          <p:nvPr/>
        </p:nvSpPr>
        <p:spPr>
          <a:xfrm>
            <a:off x="4827270" y="317436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Zhenhao Z</a:t>
            </a:r>
            <a:r>
              <a:rPr lang="en-US" altLang="zh-CN"/>
              <a:t>hang</a:t>
            </a:r>
            <a:endParaRPr lang="en-US" altLang="zh-CN"/>
          </a:p>
          <a:p>
            <a:r>
              <a:rPr lang="en-US" altLang="zh-CN"/>
              <a:t>2024.7.7-</a:t>
            </a:r>
            <a:r>
              <a:rPr lang="en-US" altLang="zh-CN"/>
              <a:t>now</a:t>
            </a:r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文本框 12"/>
          <p:cNvSpPr txBox="1"/>
          <p:nvPr/>
        </p:nvSpPr>
        <p:spPr>
          <a:xfrm>
            <a:off x="3161665" y="45605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64485" y="452755"/>
            <a:ext cx="6307455" cy="60394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文本框 12"/>
          <p:cNvSpPr txBox="1"/>
          <p:nvPr/>
        </p:nvSpPr>
        <p:spPr>
          <a:xfrm>
            <a:off x="3161665" y="45605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4080" y="304165"/>
            <a:ext cx="10138410" cy="63696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41855"/>
            <a:ext cx="12191365" cy="26339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0560" y="247650"/>
            <a:ext cx="10452100" cy="64922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660" y="468630"/>
            <a:ext cx="11177905" cy="56565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1210" y="311150"/>
            <a:ext cx="4448810" cy="59651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445" y="1046480"/>
            <a:ext cx="6353175" cy="41300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589915" y="267335"/>
            <a:ext cx="108623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ym typeface="+mn-ea"/>
              </a:rPr>
              <a:t>[NeurIPS</a:t>
            </a:r>
            <a:r>
              <a:rPr lang="en-US" altLang="zh-CN" sz="2400">
                <a:sym typeface="+mn-ea"/>
              </a:rPr>
              <a:t>'22</a:t>
            </a:r>
            <a:r>
              <a:rPr lang="en-US" altLang="zh-CN" sz="2400">
                <a:sym typeface="+mn-ea"/>
              </a:rPr>
              <a:t>]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ViTPose</a:t>
            </a:r>
            <a:r>
              <a:rPr lang="en-US" altLang="zh-CN" sz="2400">
                <a:sym typeface="+mn-ea"/>
              </a:rPr>
              <a:t>: Simple Vision Transformer Baselines for Human Pose Estimation</a:t>
            </a:r>
            <a:endParaRPr lang="en-US" altLang="zh-CN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2545" y="1237615"/>
            <a:ext cx="6492875" cy="27838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45" y="3884930"/>
            <a:ext cx="10625455" cy="28155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89915" y="861060"/>
            <a:ext cx="114268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>
                <a:sym typeface="+mn-ea"/>
              </a:rPr>
              <a:t>[</a:t>
            </a:r>
            <a:r>
              <a:rPr lang="en-US" altLang="zh-CN" sz="2400">
                <a:sym typeface="+mn-ea"/>
              </a:rPr>
              <a:t>IEEE Trans. PAMI'23</a:t>
            </a:r>
            <a:r>
              <a:rPr lang="en-US" altLang="zh-CN" sz="2400">
                <a:sym typeface="+mn-ea"/>
              </a:rPr>
              <a:t>]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ViTPose++</a:t>
            </a:r>
            <a:r>
              <a:rPr lang="en-US" altLang="zh-CN" sz="2400">
                <a:sym typeface="+mn-ea"/>
              </a:rPr>
              <a:t>: Vision Transformer for Generic Body Pose Estimation</a:t>
            </a:r>
            <a:endParaRPr lang="en-US" altLang="zh-CN" sz="2400"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255" y="188595"/>
            <a:ext cx="11217275" cy="645604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190" y="365125"/>
            <a:ext cx="11784330" cy="623760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7135" y="492125"/>
            <a:ext cx="4352925" cy="5791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50900" y="1416050"/>
            <a:ext cx="5739130" cy="36366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551180" y="1184275"/>
            <a:ext cx="1289939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/>
              <a:t>[CVPR</a:t>
            </a:r>
            <a:r>
              <a:rPr lang="en-US" altLang="zh-CN">
                <a:sym typeface="+mn-ea"/>
              </a:rPr>
              <a:t>'24</a:t>
            </a:r>
            <a:r>
              <a:rPr lang="en-US" altLang="zh-CN"/>
              <a:t>]Reconstructing Hands in 3D with Transformers(</a:t>
            </a:r>
            <a:r>
              <a:rPr lang="en-US" altLang="zh-CN" b="1">
                <a:solidFill>
                  <a:srgbClr val="FF0000"/>
                </a:solidFill>
              </a:rPr>
              <a:t>HAMER</a:t>
            </a:r>
            <a:r>
              <a:rPr lang="en-US" altLang="zh-CN"/>
              <a:t>)</a:t>
            </a:r>
            <a:r>
              <a:rPr lang="zh-CN" altLang="en-US"/>
              <a:t>（</a:t>
            </a:r>
            <a:r>
              <a:rPr lang="en-US" altLang="zh-CN"/>
              <a:t>√</a:t>
            </a:r>
            <a:r>
              <a:rPr lang="zh-CN" altLang="en-US"/>
              <a:t>）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/>
              <a:t>[NeurIPS</a:t>
            </a:r>
            <a:r>
              <a:rPr lang="en-US" altLang="zh-CN">
                <a:sym typeface="+mn-ea"/>
              </a:rPr>
              <a:t>'</a:t>
            </a:r>
            <a:r>
              <a:rPr lang="en-US" altLang="zh-CN"/>
              <a:t>22]</a:t>
            </a:r>
            <a:r>
              <a:rPr lang="en-US" altLang="zh-CN" b="1">
                <a:solidFill>
                  <a:srgbClr val="FF0000"/>
                </a:solidFill>
              </a:rPr>
              <a:t>ViTPose</a:t>
            </a:r>
            <a:r>
              <a:rPr lang="en-US" altLang="zh-CN"/>
              <a:t>: Simple Vision Transformer Baselines for Human Pose Estimation</a:t>
            </a:r>
            <a:r>
              <a:rPr lang="zh-CN" altLang="en-US"/>
              <a:t>（</a:t>
            </a:r>
            <a:r>
              <a:rPr lang="en-US" altLang="zh-CN"/>
              <a:t>√</a:t>
            </a:r>
            <a:r>
              <a:rPr lang="zh-CN" altLang="en-US"/>
              <a:t>）</a:t>
            </a:r>
            <a:endParaRPr lang="en-US" altLang="zh-CN"/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/>
              <a:t>[IEEE T</a:t>
            </a:r>
            <a:r>
              <a:rPr lang="en-US" altLang="zh-CN"/>
              <a:t>rans. PAMI'23]</a:t>
            </a:r>
            <a:r>
              <a:rPr lang="en-US" altLang="zh-CN" b="1">
                <a:solidFill>
                  <a:srgbClr val="FF0000"/>
                </a:solidFill>
              </a:rPr>
              <a:t>ViTPose++</a:t>
            </a:r>
            <a:r>
              <a:rPr lang="en-US" altLang="zh-CN"/>
              <a:t>: Vision Transformer for Generic Body Pose Estimation</a:t>
            </a:r>
            <a:r>
              <a:rPr lang="zh-CN" altLang="en-US"/>
              <a:t>（</a:t>
            </a:r>
            <a:r>
              <a:rPr lang="en-US" altLang="zh-CN"/>
              <a:t>√</a:t>
            </a:r>
            <a:r>
              <a:rPr lang="zh-CN" altLang="en-US"/>
              <a:t>）</a:t>
            </a:r>
            <a:endParaRPr lang="en-US" altLang="zh-CN"/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/>
              <a:t>[SIGGRAPH ASIA</a:t>
            </a:r>
            <a:r>
              <a:rPr lang="en-US" altLang="zh-CN">
                <a:sym typeface="+mn-ea"/>
              </a:rPr>
              <a:t>'17</a:t>
            </a:r>
            <a:r>
              <a:rPr lang="en-US" altLang="zh-CN"/>
              <a:t>]Embodied hands-Modeling and capturing hands and bodies together(</a:t>
            </a:r>
            <a:r>
              <a:rPr lang="en-US" altLang="zh-CN" b="1">
                <a:solidFill>
                  <a:srgbClr val="FF0000"/>
                </a:solidFill>
              </a:rPr>
              <a:t>MANO</a:t>
            </a:r>
            <a:r>
              <a:rPr lang="en-US" altLang="zh-CN"/>
              <a:t>)</a:t>
            </a:r>
            <a:r>
              <a:rPr lang="zh-CN" altLang="en-US"/>
              <a:t>（</a:t>
            </a:r>
            <a:r>
              <a:rPr lang="en-US" altLang="zh-CN"/>
              <a:t>√</a:t>
            </a:r>
            <a:r>
              <a:rPr lang="zh-CN" altLang="en-US"/>
              <a:t>）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/>
              <a:t>[ICCV</a:t>
            </a:r>
            <a:r>
              <a:rPr lang="en-US" altLang="zh-CN">
                <a:sym typeface="+mn-ea"/>
              </a:rPr>
              <a:t>'</a:t>
            </a:r>
            <a:r>
              <a:rPr lang="en-US" altLang="zh-CN"/>
              <a:t>21]</a:t>
            </a:r>
            <a:r>
              <a:rPr lang="en-US" altLang="zh-CN" b="1">
                <a:solidFill>
                  <a:srgbClr val="FF0000"/>
                </a:solidFill>
              </a:rPr>
              <a:t>CPF</a:t>
            </a:r>
            <a:r>
              <a:rPr lang="en-US" altLang="zh-CN"/>
              <a:t>: Learning a Contact Potential Field to Model the Hand-Object Interaction(</a:t>
            </a:r>
            <a:r>
              <a:rPr lang="en-US" altLang="zh-CN" b="1">
                <a:solidFill>
                  <a:srgbClr val="FF0000"/>
                </a:solidFill>
              </a:rPr>
              <a:t>A-MANO</a:t>
            </a:r>
            <a:r>
              <a:rPr lang="en-US" altLang="zh-CN"/>
              <a:t>)</a:t>
            </a:r>
            <a:r>
              <a:rPr lang="zh-CN" altLang="en-US"/>
              <a:t>（</a:t>
            </a:r>
            <a:r>
              <a:rPr lang="en-US" altLang="zh-CN"/>
              <a:t>√</a:t>
            </a:r>
            <a:r>
              <a:rPr lang="zh-CN" altLang="en-US"/>
              <a:t>）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>
                <a:sym typeface="+mn-ea"/>
              </a:rPr>
              <a:t>[ICRA</a:t>
            </a:r>
            <a:r>
              <a:rPr lang="en-US" altLang="zh-CN">
                <a:sym typeface="+mn-ea"/>
              </a:rPr>
              <a:t>'23</a:t>
            </a:r>
            <a:r>
              <a:rPr lang="en-US" altLang="zh-CN">
                <a:sym typeface="+mn-ea"/>
              </a:rPr>
              <a:t>] 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DexGraspNet</a:t>
            </a:r>
            <a:r>
              <a:rPr lang="en-US" altLang="zh-CN">
                <a:sym typeface="+mn-ea"/>
              </a:rPr>
              <a:t>: A Large-Scale Robotic Dexterous Grasp Dataset for General Objects Based on Simulation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√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/>
              <a:t>[CVPR</a:t>
            </a:r>
            <a:r>
              <a:rPr lang="en-US" altLang="zh-CN">
                <a:sym typeface="+mn-ea"/>
              </a:rPr>
              <a:t>'24</a:t>
            </a:r>
            <a:r>
              <a:rPr lang="en-US" altLang="zh-CN"/>
              <a:t>]</a:t>
            </a:r>
            <a:r>
              <a:rPr lang="en-US" altLang="zh-CN" b="1">
                <a:solidFill>
                  <a:srgbClr val="FF0000"/>
                </a:solidFill>
              </a:rPr>
              <a:t>MS-MANO</a:t>
            </a:r>
            <a:r>
              <a:rPr lang="en-US" altLang="zh-CN"/>
              <a:t>: Enabling Hand Pose Tracking with Biomechanical Constraints</a:t>
            </a:r>
            <a:endParaRPr lang="en-US" altLang="zh-CN"/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>
                <a:sym typeface="+mn-ea"/>
              </a:rPr>
              <a:t>[CVPR</a:t>
            </a:r>
            <a:r>
              <a:rPr lang="en-US" altLang="zh-CN">
                <a:sym typeface="+mn-ea"/>
              </a:rPr>
              <a:t>'24</a:t>
            </a:r>
            <a:r>
              <a:rPr lang="en-US" altLang="zh-CN">
                <a:sym typeface="+mn-ea"/>
              </a:rPr>
              <a:t>]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HOIDiffusion</a:t>
            </a:r>
            <a:r>
              <a:rPr lang="en-US" altLang="zh-CN">
                <a:sym typeface="+mn-ea"/>
              </a:rPr>
              <a:t>: Generating Realistic 3D Hand-Object Interaction Data</a:t>
            </a:r>
            <a:endParaRPr lang="en-US" altLang="zh-CN">
              <a:sym typeface="+mn-ea"/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>
                <a:sym typeface="+mn-ea"/>
              </a:rPr>
              <a:t>[CVPR</a:t>
            </a:r>
            <a:r>
              <a:rPr lang="en-US" altLang="zh-CN">
                <a:sym typeface="+mn-ea"/>
              </a:rPr>
              <a:t>'24</a:t>
            </a:r>
            <a:r>
              <a:rPr lang="en-US" altLang="zh-CN">
                <a:sym typeface="+mn-ea"/>
              </a:rPr>
              <a:t>]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InterHandGen</a:t>
            </a:r>
            <a:r>
              <a:rPr lang="en-US" altLang="zh-CN">
                <a:sym typeface="+mn-ea"/>
              </a:rPr>
              <a:t>: Two-Hand Interaction Generation via Cascaded Reverse Diffusion</a:t>
            </a:r>
            <a:endParaRPr lang="en-US" altLang="zh-CN">
              <a:sym typeface="+mn-ea"/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>
                <a:sym typeface="+mn-ea"/>
              </a:rPr>
              <a:t>[CVPR</a:t>
            </a:r>
            <a:r>
              <a:rPr lang="en-US" altLang="zh-CN">
                <a:sym typeface="+mn-ea"/>
              </a:rPr>
              <a:t>'24</a:t>
            </a:r>
            <a:r>
              <a:rPr lang="en-US" altLang="zh-CN">
                <a:sym typeface="+mn-ea"/>
              </a:rPr>
              <a:t>]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HandDiff</a:t>
            </a:r>
            <a:r>
              <a:rPr lang="en-US" altLang="zh-CN">
                <a:sym typeface="+mn-ea"/>
              </a:rPr>
              <a:t>: 3D Hand Pose Estimation with Diffusion on Image-Point Cloud</a:t>
            </a:r>
            <a:endParaRPr lang="en-US" altLang="zh-CN">
              <a:sym typeface="+mn-ea"/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>
                <a:sym typeface="+mn-ea"/>
              </a:rPr>
              <a:t>[CVPR'24]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HHMR</a:t>
            </a:r>
            <a:r>
              <a:rPr lang="en-US" altLang="zh-CN">
                <a:sym typeface="+mn-ea"/>
              </a:rPr>
              <a:t>: Holistic Hand Mesh Recovery by Enhancing the Multimodal Controllability of Graph Diffusion Models</a:t>
            </a:r>
            <a:endParaRPr lang="en-US" altLang="zh-CN">
              <a:sym typeface="+mn-ea"/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>
                <a:sym typeface="+mn-ea"/>
              </a:rPr>
              <a:t>[CVPR'23]</a:t>
            </a:r>
            <a:r>
              <a:rPr lang="en-US" altLang="zh-CN"/>
              <a:t>Affordance Diffusion: Synthesizing Hand-Object Interactions</a:t>
            </a:r>
            <a:endParaRPr lang="en-US" altLang="zh-CN"/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>
                <a:sym typeface="+mn-ea"/>
              </a:rPr>
              <a:t>[ICCV'23]</a:t>
            </a:r>
            <a:r>
              <a:rPr lang="en-US" altLang="zh-CN"/>
              <a:t>Diffusion-Guided Reconstruction of Everyday Hand-Object Interaction Clips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551180" y="727075"/>
            <a:ext cx="4064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ym typeface="+mn-ea"/>
              </a:rPr>
              <a:t>3D Pose on Hands</a:t>
            </a:r>
            <a:endParaRPr lang="en-US" altLang="zh-CN" sz="2400" b="1"/>
          </a:p>
          <a:p>
            <a:endParaRPr lang="zh-CN" altLang="en-US" sz="2400"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325" y="2002155"/>
            <a:ext cx="10801350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2" name="文本框 1"/>
          <p:cNvSpPr txBox="1"/>
          <p:nvPr/>
        </p:nvSpPr>
        <p:spPr>
          <a:xfrm>
            <a:off x="645795" y="365125"/>
            <a:ext cx="615188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https://mano.is.tue.mpg.de/index.html</a:t>
            </a:r>
            <a:endParaRPr lang="zh-CN" altLang="en-US"/>
          </a:p>
          <a:p>
            <a:r>
              <a:rPr lang="zh-CN" altLang="en-US"/>
              <a:t>https://blog.csdn.net/g11d111/article/details/115539407</a:t>
            </a:r>
            <a:endParaRPr lang="zh-CN" altLang="en-US"/>
          </a:p>
          <a:p>
            <a:r>
              <a:rPr lang="zh-CN" altLang="en-US"/>
              <a:t>https://github.com/lixiny/manotorch</a:t>
            </a:r>
            <a:endParaRPr lang="zh-CN" altLang="en-US"/>
          </a:p>
          <a:p>
            <a:r>
              <a:rPr lang="en-US" altLang="zh-CN">
                <a:sym typeface="+mn-ea"/>
              </a:rPr>
              <a:t>SMPL+MANO=SMPL+H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6755" y="1570355"/>
            <a:ext cx="3698240" cy="3140710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2"/>
        </p:blipFill>
        <p:spPr>
          <a:xfrm>
            <a:off x="4679315" y="2265680"/>
            <a:ext cx="6501765" cy="19018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400935"/>
            <a:ext cx="10390505" cy="21475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21715" y="1691005"/>
            <a:ext cx="10206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[ICCV'21]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CPF</a:t>
            </a:r>
            <a:r>
              <a:rPr lang="en-US" altLang="zh-CN">
                <a:sym typeface="+mn-ea"/>
              </a:rPr>
              <a:t>: Learning a Contact Potential Field to Model the Hand-Object Interaction(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A-MANO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700" y="201295"/>
            <a:ext cx="8026400" cy="59855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570" y="0"/>
            <a:ext cx="3865880" cy="42170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100" y="4217035"/>
            <a:ext cx="3820160" cy="10852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6100" y="5219700"/>
            <a:ext cx="3816350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8875" y="647065"/>
            <a:ext cx="7678420" cy="58610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090" y="965835"/>
            <a:ext cx="12021185" cy="509841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555" y="254000"/>
            <a:ext cx="9481185" cy="34753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" y="3902075"/>
            <a:ext cx="3760470" cy="28174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120" y="3902075"/>
            <a:ext cx="7177405" cy="28174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16560" y="214630"/>
            <a:ext cx="70954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Hand-object Pose Estimation Network, HoNet</a:t>
            </a:r>
            <a:endParaRPr lang="zh-CN" altLang="en-US" sz="2400"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880" y="1046480"/>
            <a:ext cx="9765030" cy="48901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9880" y="461010"/>
            <a:ext cx="67132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Pixel-wise Contact Recovery Module, PiCR</a:t>
            </a:r>
            <a:endParaRPr lang="zh-CN" altLang="en-US" sz="2400"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2630" y="944245"/>
            <a:ext cx="7244715" cy="497014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1035" y="836930"/>
            <a:ext cx="7764780" cy="53117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744220" y="1623060"/>
            <a:ext cx="1135316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>
                <a:sym typeface="+mn-ea"/>
              </a:rPr>
              <a:t>[CVPR'24]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WHAM</a:t>
            </a:r>
            <a:r>
              <a:rPr lang="en-US" altLang="zh-CN">
                <a:sym typeface="+mn-ea"/>
              </a:rPr>
              <a:t>: Reconstructing World-grounded Humans with Accurate 3D Motion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√</a:t>
            </a:r>
            <a:r>
              <a:rPr lang="zh-CN" altLang="en-US">
                <a:sym typeface="+mn-ea"/>
              </a:rPr>
              <a:t>）</a:t>
            </a:r>
            <a:endParaRPr lang="en-US" altLang="zh-CN">
              <a:sym typeface="+mn-ea"/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>
                <a:sym typeface="+mn-ea"/>
              </a:rPr>
              <a:t>[CVPR</a:t>
            </a:r>
            <a:r>
              <a:rPr lang="en-US" altLang="zh-CN">
                <a:sym typeface="+mn-ea"/>
              </a:rPr>
              <a:t>'</a:t>
            </a:r>
            <a:r>
              <a:rPr lang="en-US" altLang="zh-CN">
                <a:sym typeface="+mn-ea"/>
              </a:rPr>
              <a:t>18]End-to-end Recovery of Human Shape and Pose</a:t>
            </a:r>
            <a:r>
              <a:rPr lang="en-US" altLang="zh-CN">
                <a:sym typeface="+mn-ea"/>
              </a:rPr>
              <a:t>(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HMR2.0</a:t>
            </a:r>
            <a:r>
              <a:rPr lang="en-US" altLang="zh-CN">
                <a:sym typeface="+mn-ea"/>
              </a:rPr>
              <a:t>)</a:t>
            </a:r>
            <a:endParaRPr lang="en-US" altLang="zh-CN"/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>
                <a:sym typeface="+mn-ea"/>
              </a:rPr>
              <a:t>[ICCV</a:t>
            </a:r>
            <a:r>
              <a:rPr lang="en-US" altLang="zh-CN">
                <a:sym typeface="+mn-ea"/>
              </a:rPr>
              <a:t>'</a:t>
            </a:r>
            <a:r>
              <a:rPr lang="en-US" altLang="zh-CN">
                <a:sym typeface="+mn-ea"/>
              </a:rPr>
              <a:t>23]Humans in 4D: Reconstructing and tracking humans with transformers(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SOTA based HMR2.0</a:t>
            </a:r>
            <a:r>
              <a:rPr lang="en-US" altLang="zh-CN">
                <a:sym typeface="+mn-ea"/>
              </a:rPr>
              <a:t>)</a:t>
            </a:r>
            <a:endParaRPr lang="en-US" altLang="zh-CN"/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>
                <a:sym typeface="+mn-ea"/>
              </a:rPr>
              <a:t>[ECCV</a:t>
            </a:r>
            <a:r>
              <a:rPr lang="en-US" altLang="zh-CN">
                <a:sym typeface="+mn-ea"/>
              </a:rPr>
              <a:t>'</a:t>
            </a:r>
            <a:r>
              <a:rPr lang="en-US" altLang="zh-CN">
                <a:sym typeface="+mn-ea"/>
              </a:rPr>
              <a:t>16]Keep it 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SMPL</a:t>
            </a:r>
            <a:r>
              <a:rPr lang="en-US" altLang="zh-CN">
                <a:sym typeface="+mn-ea"/>
              </a:rPr>
              <a:t>: Automatic Estimation of 3D Human Pose and Shape from a Single Image</a:t>
            </a:r>
            <a:endParaRPr lang="en-US" altLang="zh-CN"/>
          </a:p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44220" y="793115"/>
            <a:ext cx="4064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ym typeface="+mn-ea"/>
              </a:rPr>
              <a:t>Humanoid Motion</a:t>
            </a:r>
            <a:endParaRPr lang="en-US" altLang="zh-CN" sz="2400" b="1">
              <a:sym typeface="+mn-ea"/>
            </a:endParaRPr>
          </a:p>
          <a:p>
            <a:endParaRPr lang="zh-CN" altLang="en-US" sz="2400"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4350" y="737235"/>
            <a:ext cx="8409940" cy="6750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350" y="1243330"/>
            <a:ext cx="8409940" cy="411353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7115" y="240665"/>
            <a:ext cx="10713720" cy="637667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2" name="文本框 1"/>
          <p:cNvSpPr txBox="1"/>
          <p:nvPr/>
        </p:nvSpPr>
        <p:spPr>
          <a:xfrm>
            <a:off x="377190" y="365125"/>
            <a:ext cx="8942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Grasping Energy Optimizer, GeO</a:t>
            </a:r>
            <a:endParaRPr lang="zh-CN" altLang="en-US" sz="2400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610" y="972185"/>
            <a:ext cx="5965825" cy="52247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950" y="2285365"/>
            <a:ext cx="5584825" cy="241236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0630" y="0"/>
            <a:ext cx="9804400" cy="66484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489835"/>
            <a:ext cx="12192635" cy="187833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05800" y="763905"/>
            <a:ext cx="3048000" cy="15049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9910" y="2518410"/>
            <a:ext cx="2936240" cy="15913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0" y="4745990"/>
            <a:ext cx="3286125" cy="1104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315" y="1021715"/>
            <a:ext cx="7167245" cy="14966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315" y="3004820"/>
            <a:ext cx="7191375" cy="245808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39115"/>
            <a:ext cx="12192000" cy="32918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4124960"/>
            <a:ext cx="57632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Website</a:t>
            </a:r>
            <a:endParaRPr lang="en-US" altLang="zh-CN"/>
          </a:p>
          <a:p>
            <a:endParaRPr lang="zh-CN" altLang="en-US"/>
          </a:p>
          <a:p>
            <a:r>
              <a:rPr lang="zh-CN" altLang="en-US"/>
              <a:t>https://wiki.ros.org/Robots/Shadow_Hand</a:t>
            </a:r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91005"/>
            <a:ext cx="12129770" cy="368681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6820" y="225425"/>
            <a:ext cx="6847840" cy="661098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04800"/>
            <a:ext cx="10515600" cy="1325563"/>
          </a:xfrm>
        </p:spPr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603250" y="1574165"/>
            <a:ext cx="128993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/>
              <a:t>[ARXIV</a:t>
            </a:r>
            <a:r>
              <a:rPr lang="en-US" altLang="zh-CN">
                <a:sym typeface="+mn-ea"/>
              </a:rPr>
              <a:t>'24</a:t>
            </a:r>
            <a:r>
              <a:rPr lang="en-US" altLang="zh-CN"/>
              <a:t>]Expressive Whole-Body Control for Humanoid Robots(</a:t>
            </a:r>
            <a:r>
              <a:rPr lang="en-US" altLang="zh-CN" b="1">
                <a:solidFill>
                  <a:srgbClr val="FF0000"/>
                </a:solidFill>
              </a:rPr>
              <a:t>ExBody</a:t>
            </a:r>
            <a:r>
              <a:rPr lang="en-US" altLang="zh-CN"/>
              <a:t>)</a:t>
            </a:r>
            <a:r>
              <a:rPr lang="zh-CN" altLang="en-US"/>
              <a:t>（</a:t>
            </a:r>
            <a:r>
              <a:rPr lang="en-US" altLang="zh-CN"/>
              <a:t>√</a:t>
            </a:r>
            <a:r>
              <a:rPr lang="zh-CN" altLang="en-US"/>
              <a:t>）</a:t>
            </a:r>
            <a:endParaRPr lang="en-US" altLang="zh-CN"/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/>
              <a:t>[ARXIV</a:t>
            </a:r>
            <a:r>
              <a:rPr lang="en-US" altLang="zh-CN">
                <a:sym typeface="+mn-ea"/>
              </a:rPr>
              <a:t>'24</a:t>
            </a:r>
            <a:r>
              <a:rPr lang="en-US" altLang="zh-CN"/>
              <a:t>]</a:t>
            </a:r>
            <a:r>
              <a:rPr b="1">
                <a:solidFill>
                  <a:srgbClr val="FF0000"/>
                </a:solidFill>
              </a:rPr>
              <a:t>HumanPlus</a:t>
            </a:r>
            <a:r>
              <a:t>: Humanoid Shadowing and Imitation from Humans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03250" y="73723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ym typeface="+mn-ea"/>
              </a:rPr>
              <a:t>Benchmark on Robotics</a:t>
            </a:r>
            <a:endParaRPr lang="zh-CN" altLang="en-US" sz="2400" b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2" name="文本框 1"/>
          <p:cNvSpPr txBox="1"/>
          <p:nvPr/>
        </p:nvSpPr>
        <p:spPr>
          <a:xfrm>
            <a:off x="238760" y="492125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Website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https://robotflow.ai/</a:t>
            </a:r>
            <a:endParaRPr lang="en-US" altLang="zh-CN"/>
          </a:p>
          <a:p>
            <a:r>
              <a:rPr lang="en-US" altLang="zh-CN"/>
              <a:t>https://ms-mano.robotflow.ai/</a:t>
            </a:r>
            <a:endParaRPr lang="en-US" altLang="zh-C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04800"/>
            <a:ext cx="10515600" cy="1325563"/>
          </a:xfrm>
        </p:spPr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603250" y="73723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ym typeface="+mn-ea"/>
              </a:rPr>
              <a:t>D</a:t>
            </a:r>
            <a:r>
              <a:rPr lang="en-US" altLang="zh-CN" sz="2400" b="1">
                <a:sym typeface="+mn-ea"/>
              </a:rPr>
              <a:t>iffusion</a:t>
            </a:r>
            <a:endParaRPr lang="en-US" altLang="zh-CN" sz="2400" b="1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3250" y="1491615"/>
            <a:ext cx="128993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/>
              <a:t>[NeurIPS</a:t>
            </a:r>
            <a:r>
              <a:rPr lang="en-US" altLang="zh-CN">
                <a:sym typeface="+mn-ea"/>
              </a:rPr>
              <a:t>'</a:t>
            </a:r>
            <a:r>
              <a:rPr lang="en-US" altLang="zh-CN"/>
              <a:t>20]Denoising Diffusion Probabilistic Models(</a:t>
            </a:r>
            <a:r>
              <a:rPr lang="en-US" altLang="zh-CN" b="1">
                <a:solidFill>
                  <a:srgbClr val="FF0000"/>
                </a:solidFill>
              </a:rPr>
              <a:t>DDPM</a:t>
            </a:r>
            <a:r>
              <a:rPr lang="en-US" altLang="zh-CN"/>
              <a:t>)</a:t>
            </a:r>
            <a:endParaRPr lang="en-US" altLang="zh-CN"/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/>
              <a:t>[ICLR</a:t>
            </a:r>
            <a:r>
              <a:rPr lang="en-US" altLang="zh-CN">
                <a:sym typeface="+mn-ea"/>
              </a:rPr>
              <a:t>'</a:t>
            </a:r>
            <a:r>
              <a:rPr lang="en-US"/>
              <a:t>21]Denoising Diffusion Implicit Models(</a:t>
            </a:r>
            <a:r>
              <a:rPr lang="en-US" b="1">
                <a:solidFill>
                  <a:srgbClr val="FF0000"/>
                </a:solidFill>
              </a:rPr>
              <a:t>DDIM</a:t>
            </a:r>
            <a:r>
              <a:rPr lang="en-US"/>
              <a:t>)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838200" y="1691005"/>
            <a:ext cx="128993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/>
              <a:t>https://github.com/xinghaochen/awesome-hand-pose-estimation</a:t>
            </a:r>
            <a:r>
              <a:rPr lang="zh-CN" altLang="en-US"/>
              <a:t>（</a:t>
            </a:r>
            <a:r>
              <a:rPr lang="en-US" altLang="zh-CN"/>
              <a:t>paper list for Hands</a:t>
            </a:r>
            <a:r>
              <a:rPr lang="zh-CN" altLang="en-US"/>
              <a:t>）</a:t>
            </a:r>
            <a:endParaRPr lang="en-US" altLang="zh-CN"/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/>
              <a:t>https://zhuanlan.zhihu.com/p/406470702</a:t>
            </a:r>
            <a:r>
              <a:rPr lang="zh-CN" altLang="en-US"/>
              <a:t>（</a:t>
            </a:r>
            <a:r>
              <a:rPr lang="en-US" altLang="zh-CN"/>
              <a:t>paper list for Hand-Object</a:t>
            </a:r>
            <a:r>
              <a:rPr lang="zh-CN" altLang="en-US"/>
              <a:t>）</a:t>
            </a:r>
            <a:endParaRPr lang="en-US" altLang="zh-CN"/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/>
              <a:t>https://0809zheng.github.io/2022/06/03/improved_ddpm.html</a:t>
            </a:r>
            <a:r>
              <a:rPr lang="zh-CN" altLang="en-US"/>
              <a:t>（</a:t>
            </a:r>
            <a:r>
              <a:rPr lang="en-US" altLang="zh-CN"/>
              <a:t>paper list for Diffusion</a:t>
            </a:r>
            <a:r>
              <a:rPr lang="zh-CN" altLang="en-US"/>
              <a:t>）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838200" y="68389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Paper List</a:t>
            </a:r>
            <a:endParaRPr lang="en-US" altLang="zh-CN" sz="24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009775"/>
            <a:ext cx="12192000" cy="28384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0" y="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ym typeface="+mn-ea"/>
              </a:rPr>
              <a:t>Challenge</a:t>
            </a:r>
            <a:endParaRPr lang="en-US" altLang="zh-CN" sz="4000"/>
          </a:p>
        </p:txBody>
      </p:sp>
      <p:sp>
        <p:nvSpPr>
          <p:cNvPr id="5" name="文本框 4"/>
          <p:cNvSpPr txBox="1"/>
          <p:nvPr/>
        </p:nvSpPr>
        <p:spPr>
          <a:xfrm>
            <a:off x="0" y="988695"/>
            <a:ext cx="79444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1.Camera based </a:t>
            </a:r>
            <a:r>
              <a:rPr lang="en-US" altLang="zh-CN"/>
              <a:t>motion</a:t>
            </a:r>
            <a:endParaRPr lang="en-US" altLang="zh-CN"/>
          </a:p>
          <a:p>
            <a:r>
              <a:rPr lang="en-US" altLang="zh-CN"/>
              <a:t>2.Flat ground and food sliding</a:t>
            </a:r>
            <a:endParaRPr lang="en-US" altLang="zh-CN"/>
          </a:p>
          <a:p>
            <a:r>
              <a:rPr lang="en-US" altLang="zh-CN"/>
              <a:t>3.Computationally expensive optimization pipelines</a:t>
            </a:r>
            <a:endParaRPr lang="en-US" altLang="zh-CN"/>
          </a:p>
          <a:p>
            <a:r>
              <a:rPr lang="en-US" altLang="zh-CN"/>
              <a:t>4.Performence bad in video understanding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6698615" y="0"/>
            <a:ext cx="6096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ym typeface="+mn-ea"/>
              </a:rPr>
              <a:t>Contribution</a:t>
            </a:r>
            <a:endParaRPr lang="en-US" altLang="zh-CN" sz="4000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98615" y="988695"/>
            <a:ext cx="79444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1.A New Method</a:t>
            </a:r>
            <a:endParaRPr lang="en-US" altLang="zh-CN"/>
          </a:p>
          <a:p>
            <a:r>
              <a:rPr lang="en-US" altLang="zh-CN"/>
              <a:t>2.A new benchmark without food sliding</a:t>
            </a:r>
            <a:endParaRPr lang="en-US" altLang="zh-CN"/>
          </a:p>
          <a:p>
            <a:r>
              <a:rPr lang="en-US" altLang="zh-CN"/>
              <a:t>3.World coordinate</a:t>
            </a:r>
            <a:endParaRPr lang="en-US" altLang="zh-CN"/>
          </a:p>
          <a:p>
            <a:r>
              <a:rPr lang="en-US" altLang="zh-CN"/>
              <a:t>4.performence state of the art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5230" y="2312670"/>
            <a:ext cx="9950450" cy="45402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文本框 12"/>
          <p:cNvSpPr txBox="1"/>
          <p:nvPr/>
        </p:nvSpPr>
        <p:spPr>
          <a:xfrm>
            <a:off x="3161665" y="45605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075" y="483235"/>
            <a:ext cx="11754485" cy="559562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OGY3MGI3YWJmMWIyM2FjNmMzMTQ0MGNiZjU0NTMxOGM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2955</Words>
  <Application>WPS 演示</Application>
  <PresentationFormat>宽屏</PresentationFormat>
  <Paragraphs>166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8" baseType="lpstr">
      <vt:lpstr>Arial</vt:lpstr>
      <vt:lpstr>宋体</vt:lpstr>
      <vt:lpstr>Wingdings</vt:lpstr>
      <vt:lpstr>Wingdings</vt:lpstr>
      <vt:lpstr>Calibri</vt:lpstr>
      <vt:lpstr>微软雅黑</vt:lpstr>
      <vt:lpstr>Arial Unicode MS</vt:lpstr>
      <vt:lpstr>WPS</vt:lpstr>
      <vt:lpstr> </vt:lpstr>
      <vt:lpstr> </vt:lpstr>
      <vt:lpstr> </vt:lpstr>
      <vt:lpstr> </vt:lpstr>
      <vt:lpstr> </vt:lpstr>
      <vt:lpstr> </vt:lpstr>
      <vt:lpstr> </vt:lpstr>
      <vt:lpstr>PowerPoint 演示文稿</vt:lpstr>
      <vt:lpstr>PowerPoint 演示文稿</vt:lpstr>
      <vt:lpstr>PowerPoint 演示文稿</vt:lpstr>
      <vt:lpstr>PowerPoint 演示文稿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DELL</dc:creator>
  <cp:lastModifiedBy>西楼</cp:lastModifiedBy>
  <cp:revision>25</cp:revision>
  <dcterms:created xsi:type="dcterms:W3CDTF">2023-08-09T12:44:00Z</dcterms:created>
  <dcterms:modified xsi:type="dcterms:W3CDTF">2024-07-31T06:47:24Z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2052-12.1.0.17147</vt:lpwstr>
  </property>
</Properties>
</file>